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handoutMasterIdLst>
    <p:handoutMasterId r:id="rId8"/>
  </p:handoutMasterIdLst>
  <p:sldIdLst>
    <p:sldId id="256" r:id="rId2"/>
    <p:sldId id="275" r:id="rId3"/>
    <p:sldId id="276" r:id="rId4"/>
    <p:sldId id="269" r:id="rId5"/>
    <p:sldId id="270" r:id="rId6"/>
    <p:sldId id="273" r:id="rId7"/>
  </p:sldIdLst>
  <p:sldSz cx="9144000" cy="6858000" type="screen4x3"/>
  <p:notesSz cx="7010400" cy="92964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Impact" panose="020B080603090205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AB18BB-6F30-8A4B-4ECB-996B803AB6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CE7CE1-A1D3-98B8-04A6-8A79D797A39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AC9D81E4-BB43-4189-8B86-3626F38621D4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527828-DC5D-AB98-C6B8-A24BF4041E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75E5A-3108-C193-BB6B-C871BDA674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59ACD182-5005-477C-83B0-D7D2346D21C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Brickwork-SD-R1acrop.jpg">
            <a:extLst>
              <a:ext uri="{FF2B5EF4-FFF2-40B4-BE49-F238E27FC236}">
                <a16:creationId xmlns:a16="http://schemas.microsoft.com/office/drawing/2014/main" id="{CADF684F-12BA-0143-206E-4FE89AA1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5" name="Freeform 14">
            <a:extLst>
              <a:ext uri="{FF2B5EF4-FFF2-40B4-BE49-F238E27FC236}">
                <a16:creationId xmlns:a16="http://schemas.microsoft.com/office/drawing/2014/main" id="{CF0070F2-5BDF-5204-2FEC-D67E49B98282}"/>
              </a:ext>
            </a:extLst>
          </p:cNvPr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2AE40D9-C598-8814-B288-924C8635E689}"/>
              </a:ext>
            </a:extLst>
          </p:cNvPr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3E96602F-12D9-B032-AD0A-0465598E0BDE}"/>
              </a:ext>
            </a:extLst>
          </p:cNvPr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032CA3D5-879D-0F09-4D9A-7EBEEAB360CC}"/>
              </a:ext>
            </a:extLst>
          </p:cNvPr>
          <p:cNvSpPr/>
          <p:nvPr/>
        </p:nvSpPr>
        <p:spPr>
          <a:xfrm rot="21420000">
            <a:off x="-171450" y="212725"/>
            <a:ext cx="8480425" cy="5746750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" name="5-Point Star 18">
            <a:extLst>
              <a:ext uri="{FF2B5EF4-FFF2-40B4-BE49-F238E27FC236}">
                <a16:creationId xmlns:a16="http://schemas.microsoft.com/office/drawing/2014/main" id="{40458880-C4EE-9DC0-B40C-4F03F077EF48}"/>
              </a:ext>
            </a:extLst>
          </p:cNvPr>
          <p:cNvSpPr/>
          <p:nvPr/>
        </p:nvSpPr>
        <p:spPr>
          <a:xfrm rot="21420000">
            <a:off x="3122613" y="5057775"/>
            <a:ext cx="514350" cy="514350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1D6DDD9D-DB3D-A20F-C755-690DBA51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21420000">
            <a:off x="3668713" y="4714875"/>
            <a:ext cx="4608512" cy="941388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D9CC2E5-39C6-4858-8F03-15BD8AD9483F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AC7EAD3-8E60-6E1C-2CF1-AB3ED558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21420000">
            <a:off x="-12700" y="4954588"/>
            <a:ext cx="2987675" cy="919162"/>
          </a:xfrm>
        </p:spPr>
        <p:txBody>
          <a:bodyPr/>
          <a:lstStyle>
            <a:lvl1pPr algn="r">
              <a:defRPr lang="en-US" sz="4200"/>
            </a:lvl1pPr>
          </a:lstStyle>
          <a:p>
            <a:pPr>
              <a:defRPr/>
            </a:pPr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67284449-D0CE-9A2F-92D5-1A881797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21420000">
            <a:off x="7400925" y="3819525"/>
            <a:ext cx="681038" cy="498475"/>
          </a:xfrm>
        </p:spPr>
        <p:txBody>
          <a:bodyPr/>
          <a:lstStyle>
            <a:lvl1pPr>
              <a:defRPr sz="2400">
                <a:solidFill>
                  <a:srgbClr val="404040"/>
                </a:solidFill>
              </a:defRPr>
            </a:lvl1pPr>
          </a:lstStyle>
          <a:p>
            <a:fld id="{03866B1A-9334-46B6-8E6B-B3D780BF9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0473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CBDE5A5-D886-4528-CB64-5FCC6EE9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1A084-3A08-48FC-BC9F-4139DE122820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653E01-8199-69BD-71CB-C6CB2D692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B920C8-D367-4474-E734-D0B79CDD9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565A5-162D-46A0-91B9-1E137F6D43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584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3E8C4A-8F84-9234-E829-CBCC342C2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2EDFD-A74C-4B53-8F19-0C5F1C1461C5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E4975-362D-EE5E-37EC-8C5D2FB6F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CBC60-5134-D3E1-100D-8F2A06D92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36C54-890B-4FEC-A97C-E6FF4EEE06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1217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869296-C620-D749-1878-3013481CCF94}"/>
              </a:ext>
            </a:extLst>
          </p:cNvPr>
          <p:cNvSpPr txBox="1"/>
          <p:nvPr/>
        </p:nvSpPr>
        <p:spPr>
          <a:xfrm>
            <a:off x="404813" y="887413"/>
            <a:ext cx="4572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138E78-60E4-26C8-97C9-6ADBAABD6A5D}"/>
              </a:ext>
            </a:extLst>
          </p:cNvPr>
          <p:cNvSpPr txBox="1"/>
          <p:nvPr/>
        </p:nvSpPr>
        <p:spPr>
          <a:xfrm>
            <a:off x="7897813" y="2906713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/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FAA4482-10C3-79A4-D5D9-6A6E495F4C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8310-99C9-4418-9360-BB6C086C3A91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1FE1106-4319-FB3D-0B50-1E7D73133D1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27D5CD2-1040-69E1-34B7-31338F7D69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F729A0-7518-4801-904C-EAE209637E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017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69EEB7-A5C4-D795-02AC-5A660E867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18636-81CE-43F3-90AD-9A1A7709F620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3B279-067A-903E-AC1D-119B9DC2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4F642-AE5C-2C0F-36A6-0960BC58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CEE765-3865-4220-A2C9-6B2487C63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598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900F066-E71F-83BF-BA98-E8BA48085C46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0A9F0-8052-4ED3-9DB4-BE05FF67434C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667C5C8-BAC1-F030-CDA8-BFA58E103C4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ADC785A-7CBC-A493-40FB-52946E48055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094C5DC9-6E83-4678-86C4-35B3DA65D1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913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E095C16-4ABB-B265-87E7-5F7DCF2A2454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CEE27-9BED-4B1F-B15D-3963A9EBAAF8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A4B8B88-139F-F5C7-8202-0C994B70DCA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22E0BF8-DD03-A4CA-60F8-0C5852C49D8F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A4AA59A-ED8D-4394-8116-D3955F6B2B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430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474094-AED2-AD9E-309E-C0377BD73D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95779-03A3-4CA7-BD31-2D166606CDF3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FEBAC52-E958-0344-015E-97EAE7F487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7BA169-113A-4F94-2392-0B845D79030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29461E8-437B-4463-A8DC-6DC2209022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7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D76D3E8-98FC-7CB2-F682-32051E04EC0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2D2FE-B1AB-4F4C-9568-22E79A482503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677813C-6AF4-DF19-DEA9-1F48D18C5FE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BEBDF1-34B3-8B8C-C13E-B6D632697B3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0F76A11-401A-42D4-AC9F-CEB8CCFBC0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712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3445807-B43E-C6A3-6246-02137C6ACA8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CBDE-3303-4A45-9BCD-111F325A89FF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E6A7DC-9B50-AFA5-2A38-E22BD49667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9774E32-48D3-7DAA-B4AD-460549D3D3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3C1A753-7B1C-41EF-8E97-BD24D9ADA2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58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DBD2F-4D30-37E1-651B-8A9253B2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97ADE-D9FB-4FF0-8C78-68E7B74A9582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EC41A-D684-52E3-7CB4-092536FF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1F6FE-BEC1-9E11-B85A-EED4944F2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B1A12-8672-44A6-B582-8E659C8884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3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FB9CEC-5FF2-7E9E-5F94-B424A7A5EC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D349C-31F6-4F67-AFA5-2DB2DF064C6B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29070A8-D171-C702-9FC5-08D20302B4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2519F9-5BD5-4AAE-C8E4-637E36538B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EB369ED2-48EE-4B79-9899-115D4D4D07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7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752B84-DA9E-114A-1E2A-D3A57A931D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DCCA-52B7-4F88-8514-3E3231394BC7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50E06E0-84E4-937B-3BCB-E968619D31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2200C-6DDD-B59D-F337-02E83832CF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4055CA8-765F-456C-B861-DC236173D1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169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1CDDEC4-CE0B-1024-D5AF-FAFEB76AD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E8763-5E46-4C32-9B91-9E97FCD45496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C2623E6-399C-6959-A349-44AA99C27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4C36C0B-9441-457A-C156-1C3C6022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F3B389-F2A4-40FE-987F-F2B49BB97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2057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5DD3CA-263F-260F-41D5-524222D92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09D7D-18CD-4735-9889-854DEC9F5E8F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F7371EA-38B5-3954-5304-EF163758D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62A9FB-25AF-1D9C-F53A-86C95680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9A1E6-8D08-4A47-846E-496188B21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885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C01157C-53AD-81F9-CC13-2F817854B50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4EB17-70D3-456A-BAF5-D42E85399EF9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0FF9C-0232-DC0C-22ED-B69FD3C1FC3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4FA8B-33D6-054C-E633-8EADEA2713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E72F3FE7-8E79-443F-8B9B-F15DB3D7FC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49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BA369C9-6158-5F32-6D8F-0817F28D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E1B39-6714-4AEC-B62A-1B7C9600F328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416C080-5083-EE74-4454-F05B19BCF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9ED103-166E-DE2B-A474-2AAE2B1A6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033F4-D684-4573-9789-1E7E4C6E8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590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rickwork-SD-R1acrop.jpg">
            <a:extLst>
              <a:ext uri="{FF2B5EF4-FFF2-40B4-BE49-F238E27FC236}">
                <a16:creationId xmlns:a16="http://schemas.microsoft.com/office/drawing/2014/main" id="{57023D76-24BF-BB73-546B-F57B053971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9">
            <a:extLst>
              <a:ext uri="{FF2B5EF4-FFF2-40B4-BE49-F238E27FC236}">
                <a16:creationId xmlns:a16="http://schemas.microsoft.com/office/drawing/2014/main" id="{97EAC9FC-9717-726C-0378-50D7D176D5C2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0"/>
            <a:ext cx="9004300" cy="6643688"/>
            <a:chOff x="-25397" y="0"/>
            <a:chExt cx="12005350" cy="664408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0E881CA2-4BC1-EE2C-6537-CAEA6BB60763}"/>
                </a:ext>
              </a:extLst>
            </p:cNvPr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960DA7-D480-2D61-81CE-5964553EF27D}"/>
                </a:ext>
              </a:extLst>
            </p:cNvPr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804CFF-2F2A-CBFD-1675-E2023B46C26C}"/>
                </a:ext>
              </a:extLst>
            </p:cNvPr>
            <p:cNvSpPr/>
            <p:nvPr/>
          </p:nvSpPr>
          <p:spPr>
            <a:xfrm>
              <a:off x="-25397" y="0"/>
              <a:ext cx="11772524" cy="6420230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864823-B155-6B5D-24F7-84AB9CAAE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685800"/>
            <a:ext cx="7797800" cy="1152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A81BD-F6FC-923E-0A8C-21ADA99D7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350" y="2063750"/>
            <a:ext cx="7797800" cy="3311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9F29B-A8B9-4E32-34BF-39C389BA8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73700" y="5757863"/>
            <a:ext cx="2838450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1E7F22-19F1-4858-A2BB-A31F55656907}" type="datetimeFigureOut">
              <a:rPr lang="en-US"/>
              <a:pPr>
                <a:defRPr/>
              </a:pPr>
              <a:t>9/7/2023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3A772-95A6-A624-882C-6587D6A52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4350" y="5757863"/>
            <a:ext cx="4124325" cy="498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2800"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F2FF2-DE60-70AF-A61E-8901F158E1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75" y="5757863"/>
            <a:ext cx="681038" cy="498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5C0708"/>
                </a:solidFill>
              </a:defRPr>
            </a:lvl1pPr>
          </a:lstStyle>
          <a:p>
            <a:fld id="{1839B948-2E9C-47E9-8F1B-432DD0565BC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8" r:id="rId12"/>
    <p:sldLayoutId id="2147483912" r:id="rId13"/>
    <p:sldLayoutId id="2147483913" r:id="rId14"/>
    <p:sldLayoutId id="2147483914" r:id="rId15"/>
    <p:sldLayoutId id="2147483915" r:id="rId16"/>
    <p:sldLayoutId id="2147483916" r:id="rId17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Impact" panose="020B0806030902050204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DB603-35EB-D973-6DE3-0D06D54C3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32766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b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0B82FBB7-43B3-5752-AEB8-92BCAD8BA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395735">
            <a:off x="152400" y="239713"/>
            <a:ext cx="8156575" cy="441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en-US" dirty="0"/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3600" dirty="0">
                <a:solidFill>
                  <a:srgbClr val="072428"/>
                </a:solidFill>
                <a:latin typeface="Segoe Print" panose="02000600000000000000" pitchFamily="2" charset="0"/>
              </a:rPr>
              <a:t>Norfolk Public Schools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7000" dirty="0">
                <a:solidFill>
                  <a:srgbClr val="0B5395"/>
                </a:solidFill>
              </a:rPr>
              <a:t>Title  I  &amp;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7000" dirty="0">
                <a:solidFill>
                  <a:srgbClr val="0B5395"/>
                </a:solidFill>
              </a:rPr>
              <a:t>Family Engagement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973EC-A0FF-1FF8-66A1-5D4A894CE5BB}"/>
              </a:ext>
            </a:extLst>
          </p:cNvPr>
          <p:cNvSpPr/>
          <p:nvPr/>
        </p:nvSpPr>
        <p:spPr>
          <a:xfrm rot="21445146">
            <a:off x="1711325" y="4968875"/>
            <a:ext cx="7620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endParaRPr lang="en-US" sz="24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id="{0AC7172A-D891-F281-E531-731F80C03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7130">
            <a:off x="4111625" y="4640263"/>
            <a:ext cx="285591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0838-5DEE-CCDB-DE10-B89509C7C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6200" y="609600"/>
            <a:ext cx="8991600" cy="914400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anose="020F0704030504030204" pitchFamily="34" charset="0"/>
              </a:rPr>
              <a:t>Purpose of this 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C022B-71AC-CFE3-16B4-28D4D9F721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5950" y="2286000"/>
            <a:ext cx="7696200" cy="1066800"/>
          </a:xfrm>
        </p:spPr>
        <p:txBody>
          <a:bodyPr>
            <a:normAutofit fontScale="85000" lnSpcReduction="10000"/>
          </a:bodyPr>
          <a:lstStyle/>
          <a:p>
            <a:pPr marL="406908" indent="-342900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Rounded MT Bold" panose="020F0704030504030204" pitchFamily="34" charset="0"/>
              </a:rPr>
              <a:t>To provide information to families regarding Title I</a:t>
            </a:r>
          </a:p>
          <a:p>
            <a:pPr marL="448056" indent="-384048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 Rounded MT Bold" panose="020F0704030504030204" pitchFamily="34" charset="0"/>
              </a:rPr>
              <a:t>Explain families’ rights Under Title I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A4E2F-1802-2F14-03BB-82D3D66AF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2875"/>
            <a:ext cx="7797800" cy="1152525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anose="020F0704030504030204" pitchFamily="34" charset="0"/>
              </a:rPr>
              <a:t>What is ESEA?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E577-34B9-3576-A200-B42CBEA7EF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1300" y="762000"/>
            <a:ext cx="8229600" cy="4549775"/>
          </a:xfrm>
        </p:spPr>
        <p:txBody>
          <a:bodyPr>
            <a:normAutofit fontScale="85000" lnSpcReduction="20000"/>
          </a:bodyPr>
          <a:lstStyle/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2400" dirty="0">
              <a:latin typeface="Arial Rounded MT Bold" panose="020F070403050403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sz="2400" cap="none" dirty="0">
              <a:latin typeface="Arial Rounded MT Bold" panose="020F070403050403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defRPr/>
            </a:pPr>
            <a:r>
              <a:rPr lang="en-US" sz="2400" cap="none" dirty="0">
                <a:latin typeface="Arial Rounded MT Bold" panose="020F0704030504030204" pitchFamily="34" charset="0"/>
              </a:rPr>
              <a:t>In 1965, President Lyndon B. Johnson passed the Elementary and Secondary Education Act (ESEA) as a part of the "War on Poverty." ESEA emphasizes equal access to education and establishes high standards and accountability. </a:t>
            </a:r>
          </a:p>
          <a:p>
            <a:pPr marL="406908" indent="-342900" eaLnBrk="1" fontAlgn="auto" hangingPunct="1">
              <a:spcAft>
                <a:spcPts val="0"/>
              </a:spcAft>
              <a:defRPr/>
            </a:pPr>
            <a:endParaRPr lang="en-US" sz="2400" cap="none" dirty="0">
              <a:latin typeface="Arial Rounded MT Bold" panose="020F070403050403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defRPr/>
            </a:pPr>
            <a:r>
              <a:rPr lang="en-US" sz="2400" cap="none" dirty="0">
                <a:latin typeface="Arial Rounded MT Bold" panose="020F0704030504030204" pitchFamily="34" charset="0"/>
              </a:rPr>
              <a:t>The law authorizes federally funded education programs that improve learning opportunities for children at risk.  </a:t>
            </a:r>
          </a:p>
          <a:p>
            <a:pPr marL="406908" indent="-342900" eaLnBrk="1" fontAlgn="auto" hangingPunct="1">
              <a:spcAft>
                <a:spcPts val="0"/>
              </a:spcAft>
              <a:defRPr/>
            </a:pPr>
            <a:endParaRPr lang="en-US" sz="2400" cap="none" dirty="0">
              <a:latin typeface="Arial Rounded MT Bold" panose="020F0704030504030204" pitchFamily="34" charset="0"/>
            </a:endParaRPr>
          </a:p>
          <a:p>
            <a:pPr marL="448056" indent="-384048" eaLnBrk="1" fontAlgn="auto" hangingPunct="1">
              <a:spcAft>
                <a:spcPts val="0"/>
              </a:spcAft>
              <a:defRPr/>
            </a:pPr>
            <a:r>
              <a:rPr lang="en-US" sz="2400" cap="none" dirty="0">
                <a:latin typeface="Arial Rounded MT Bold" panose="020F0704030504030204" pitchFamily="34" charset="0"/>
              </a:rPr>
              <a:t>In 2015, Congress amended ESEA and passed it as a new law, the Every Student Succeeds Act (ESSA)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FF8B8-DF4E-6807-B173-E94A22C2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7797800" cy="1152525"/>
          </a:xfrm>
        </p:spPr>
        <p:txBody>
          <a:bodyPr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anose="020F0704030504030204" pitchFamily="34" charset="0"/>
              </a:rPr>
              <a:t>What is Title 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C17A4-1CAE-1D94-4749-AED13E88F4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7796213" cy="3622675"/>
          </a:xfrm>
        </p:spPr>
        <p:txBody>
          <a:bodyPr/>
          <a:lstStyle/>
          <a:p>
            <a:pPr marL="406908" indent="-3429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cap="none" dirty="0">
                <a:latin typeface="Arial Rounded MT Bold" panose="020F0704030504030204" pitchFamily="34" charset="0"/>
              </a:rPr>
              <a:t>Title I, Part A is the funding source under ESEA that provides  assistance to states and school districts to meet the needs of educationally at-risk students. </a:t>
            </a:r>
          </a:p>
          <a:p>
            <a:pPr marL="406908" indent="-342900" eaLnBrk="1" fontAlgn="auto" hangingPunct="1">
              <a:spcAft>
                <a:spcPts val="0"/>
              </a:spcAft>
              <a:defRPr/>
            </a:pPr>
            <a:endParaRPr lang="en-US" sz="2100" cap="none" dirty="0">
              <a:latin typeface="Arial Rounded MT Bold" panose="020F0704030504030204" pitchFamily="34" charset="0"/>
            </a:endParaRPr>
          </a:p>
          <a:p>
            <a:pPr marL="406908" indent="-342900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2100" cap="none" dirty="0">
                <a:latin typeface="Arial Rounded MT Bold" panose="020F0704030504030204" pitchFamily="34" charset="0"/>
              </a:rPr>
              <a:t>The goal of Title I is to provide extra instructional services and activities that support students identified as failing or most at risk of failing the state's challenging performance standards</a:t>
            </a:r>
          </a:p>
          <a:p>
            <a:pPr marL="448056" indent="-384048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16F5A-0737-7648-A3BA-DFBEA0BB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1158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anose="020F0704030504030204" pitchFamily="34" charset="0"/>
              </a:rPr>
              <a:t>How CAN THE FUNDS BE USED?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9807B2-3DEA-B1F7-8143-52BE76623E9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" y="1412875"/>
            <a:ext cx="8610600" cy="4953000"/>
          </a:xfrm>
        </p:spPr>
        <p:txBody>
          <a:bodyPr/>
          <a:lstStyle/>
          <a:p>
            <a:pPr marL="461772" indent="-342900" eaLnBrk="1" fontAlgn="auto" hangingPunct="1">
              <a:spcAft>
                <a:spcPts val="0"/>
              </a:spcAft>
              <a:defRPr/>
            </a:pPr>
            <a:r>
              <a:rPr lang="en-US" cap="none" dirty="0">
                <a:latin typeface="Arial Rounded MT Bold" panose="020F0704030504030204" pitchFamily="34" charset="0"/>
              </a:rPr>
              <a:t>Academic intervention programs for struggling students</a:t>
            </a:r>
          </a:p>
          <a:p>
            <a:pPr marL="461772" indent="-342900" eaLnBrk="1" fontAlgn="auto" hangingPunct="1">
              <a:spcAft>
                <a:spcPts val="0"/>
              </a:spcAft>
              <a:defRPr/>
            </a:pPr>
            <a:r>
              <a:rPr lang="en-US" cap="none" dirty="0">
                <a:latin typeface="Arial Rounded MT Bold" panose="020F0704030504030204" pitchFamily="34" charset="0"/>
              </a:rPr>
              <a:t>Professional development for teachers and staff</a:t>
            </a:r>
            <a:endParaRPr lang="en-US" dirty="0"/>
          </a:p>
          <a:p>
            <a:pPr marL="461772" indent="-342900" eaLnBrk="1" fontAlgn="auto" hangingPunct="1">
              <a:spcAft>
                <a:spcPts val="0"/>
              </a:spcAft>
              <a:defRPr/>
            </a:pPr>
            <a:r>
              <a:rPr lang="en-US" cap="none" dirty="0">
                <a:latin typeface="Arial Rounded MT Bold" panose="020F0704030504030204" pitchFamily="34" charset="0"/>
              </a:rPr>
              <a:t>Funding for instructional materials/supplies</a:t>
            </a:r>
          </a:p>
          <a:p>
            <a:pPr marL="461772" indent="-342900" eaLnBrk="1" fontAlgn="auto" hangingPunct="1">
              <a:spcAft>
                <a:spcPts val="0"/>
              </a:spcAft>
              <a:defRPr/>
            </a:pPr>
            <a:r>
              <a:rPr lang="en-US" cap="none" dirty="0">
                <a:latin typeface="Arial Rounded MT Bold" panose="020F0704030504030204" pitchFamily="34" charset="0"/>
              </a:rPr>
              <a:t>Family Engagement activities</a:t>
            </a:r>
          </a:p>
          <a:p>
            <a:pPr marL="461772" indent="-342900" eaLnBrk="1" fontAlgn="auto" hangingPunct="1">
              <a:spcAft>
                <a:spcPts val="0"/>
              </a:spcAft>
              <a:defRPr/>
            </a:pPr>
            <a:r>
              <a:rPr lang="en-US" cap="none" dirty="0">
                <a:latin typeface="Arial Rounded MT Bold" panose="020F0704030504030204" pitchFamily="34" charset="0"/>
              </a:rPr>
              <a:t>Academic field trips</a:t>
            </a:r>
          </a:p>
          <a:p>
            <a:pPr marL="461772" indent="-342900" eaLnBrk="1" fontAlgn="auto" hangingPunct="1">
              <a:spcAft>
                <a:spcPts val="0"/>
              </a:spcAft>
              <a:defRPr/>
            </a:pPr>
            <a:r>
              <a:rPr lang="en-US" cap="none" dirty="0">
                <a:latin typeface="Arial Rounded MT Bold" panose="020F0704030504030204" pitchFamily="34" charset="0"/>
              </a:rPr>
              <a:t>Funds for the hiring of additional staff to assist in the instructional program of the school</a:t>
            </a:r>
          </a:p>
          <a:p>
            <a:pPr marL="11887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cap="none" dirty="0">
              <a:latin typeface="Arial Rounded MT Bold" panose="020F0704030504030204" pitchFamily="34" charset="0"/>
            </a:endParaRPr>
          </a:p>
          <a:p>
            <a:pPr marL="461772" indent="-342900" eaLnBrk="1" fontAlgn="auto" hangingPunct="1">
              <a:spcAft>
                <a:spcPts val="0"/>
              </a:spcAft>
              <a:defRPr/>
            </a:pPr>
            <a:r>
              <a:rPr lang="en-US" sz="1400" cap="none" dirty="0">
                <a:latin typeface="Arial Rounded MT Bold" panose="020F0704030504030204" pitchFamily="34" charset="0"/>
              </a:rPr>
              <a:t>Each Title I school uses funds according to a needs assessment that is completed each year</a:t>
            </a:r>
          </a:p>
          <a:p>
            <a:pPr marL="118872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cap="none" dirty="0">
              <a:latin typeface="Arial Rounded MT Bold" panose="020F0704030504030204" pitchFamily="34" charset="0"/>
            </a:endParaRPr>
          </a:p>
          <a:p>
            <a:pPr marL="365760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cap="none" dirty="0">
              <a:latin typeface="Arial Rounded MT Bold" panose="020F0704030504030204" pitchFamily="34" charset="0"/>
            </a:endParaRPr>
          </a:p>
          <a:p>
            <a:pPr marL="365760" indent="-246888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cap="none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5DF8-530C-9CAD-F293-6718D48ABB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77978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anose="020F0704030504030204" pitchFamily="34" charset="0"/>
              </a:rPr>
            </a:br>
            <a:r>
              <a:rPr lang="en-US" sz="3200" dirty="0">
                <a:solidFill>
                  <a:schemeClr val="accent1">
                    <a:tint val="83000"/>
                    <a:satMod val="150000"/>
                  </a:schemeClr>
                </a:solidFill>
                <a:latin typeface="Arial Rounded MT Bold" panose="020F0704030504030204" pitchFamily="34" charset="0"/>
              </a:rPr>
              <a:t>Parents’ Right To Know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FBC7817-1178-475D-0A05-7086BE8413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4500" y="1752600"/>
            <a:ext cx="7772400" cy="3962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latin typeface="Arial Rounded MT Bold" panose="020F0704030504030204" pitchFamily="34" charset="0"/>
              </a:rPr>
              <a:t> You have the right to ask about the qualifications of the staff working with your child.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latin typeface="Arial Rounded MT Bold" panose="020F0704030504030204" pitchFamily="34" charset="0"/>
              </a:rPr>
              <a:t> You have the right to receive your child’s SOL test scores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cap="none" dirty="0">
                <a:latin typeface="Arial Rounded MT Bold" panose="020F0704030504030204" pitchFamily="34" charset="0"/>
              </a:rPr>
              <a:t> You have the right to be notified if your child’s class has been taught for more than four consecutive weeks by a teacher not endorsed or licensed for that subject area or grade level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4827</TotalTime>
  <Words>320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Rounded MT Bold</vt:lpstr>
      <vt:lpstr>Calibri</vt:lpstr>
      <vt:lpstr>Impact</vt:lpstr>
      <vt:lpstr>Segoe Print</vt:lpstr>
      <vt:lpstr>Wingdings</vt:lpstr>
      <vt:lpstr>Wingdings 2</vt:lpstr>
      <vt:lpstr>Main Event</vt:lpstr>
      <vt:lpstr>           </vt:lpstr>
      <vt:lpstr>Purpose of this presentation:</vt:lpstr>
      <vt:lpstr>What is ESEA?</vt:lpstr>
      <vt:lpstr>What is Title I?</vt:lpstr>
      <vt:lpstr>How CAN THE FUNDS BE USED? </vt:lpstr>
      <vt:lpstr> Parents’ Right To Know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Child Left Behind ESEA (Elementary And Secondary Education Act)…</dc:title>
  <dc:creator>Windows User</dc:creator>
  <cp:lastModifiedBy>Shemika Edwards</cp:lastModifiedBy>
  <cp:revision>21</cp:revision>
  <cp:lastPrinted>2019-09-30T18:40:17Z</cp:lastPrinted>
  <dcterms:created xsi:type="dcterms:W3CDTF">2012-08-02T12:45:25Z</dcterms:created>
  <dcterms:modified xsi:type="dcterms:W3CDTF">2023-09-07T17:27:54Z</dcterms:modified>
</cp:coreProperties>
</file>